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h8/gZwmtQE0a/Ysiqgv+AWo6qZ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3"/>
          <p:cNvGrpSpPr/>
          <p:nvPr/>
        </p:nvGrpSpPr>
        <p:grpSpPr>
          <a:xfrm>
            <a:off x="0" y="-8467"/>
            <a:ext cx="12192000" cy="6866467"/>
            <a:chOff x="0" y="-8467"/>
            <a:chExt cx="12192000" cy="6866467"/>
          </a:xfrm>
        </p:grpSpPr>
        <p:cxnSp>
          <p:nvCxnSpPr>
            <p:cNvPr id="24" name="Google Shape;24;p1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3"/>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3"/>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3"/>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22"/>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2"/>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3"/>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3"/>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3"/>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23"/>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04" name="Google Shape;104;p23"/>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4"/>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25"/>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25"/>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
        <p:nvSpPr>
          <p:cNvPr id="119" name="Google Shape;119;p25"/>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26"/>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2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7"/>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8"/>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6"/>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1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18"/>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18"/>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18"/>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0"/>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21"/>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1"/>
          <p:cNvSpPr>
            <a:spLocks noGrp="1"/>
          </p:cNvSpPr>
          <p:nvPr>
            <p:ph type="pic" idx="2"/>
          </p:nvPr>
        </p:nvSpPr>
        <p:spPr>
          <a:xfrm>
            <a:off x="677334" y="609600"/>
            <a:ext cx="8596668" cy="3845718"/>
          </a:xfrm>
          <a:prstGeom prst="rect">
            <a:avLst/>
          </a:prstGeom>
          <a:noFill/>
          <a:ln>
            <a:noFill/>
          </a:ln>
        </p:spPr>
      </p:sp>
      <p:sp>
        <p:nvSpPr>
          <p:cNvPr id="86" name="Google Shape;86;p21"/>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2"/>
          <p:cNvGrpSpPr/>
          <p:nvPr/>
        </p:nvGrpSpPr>
        <p:grpSpPr>
          <a:xfrm>
            <a:off x="0" y="-8467"/>
            <a:ext cx="12192000" cy="6866467"/>
            <a:chOff x="0" y="-8467"/>
            <a:chExt cx="12192000" cy="6866467"/>
          </a:xfrm>
        </p:grpSpPr>
        <p:cxnSp>
          <p:nvCxnSpPr>
            <p:cNvPr id="7" name="Google Shape;7;p1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2"/>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mcc.edu/admissions/faculty-resour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www.tmcc.ed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ptf@tmcc.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lraubolt@tmcc.edu" TargetMode="External"/><Relationship Id="rId5" Type="http://schemas.openxmlformats.org/officeDocument/2006/relationships/hyperlink" Target="mailto:jbicker@tmcc.edu" TargetMode="External"/><Relationship Id="rId4" Type="http://schemas.openxmlformats.org/officeDocument/2006/relationships/hyperlink" Target="mailto:jrittenbach@tmc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y.tmcc.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tmcc.edu/admissions/faculty-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mcc.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tarfishassistance@tmcc.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HelpDesk@tmc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en-US"/>
              <a:t>TMCC Admissions &amp; Records</a:t>
            </a:r>
            <a:endParaRPr/>
          </a:p>
        </p:txBody>
      </p:sp>
      <p:sp>
        <p:nvSpPr>
          <p:cNvPr id="144" name="Google Shape;144;p1"/>
          <p:cNvSpPr txBox="1">
            <a:spLocks noGrp="1"/>
          </p:cNvSpPr>
          <p:nvPr>
            <p:ph type="subTitle" idx="1"/>
          </p:nvPr>
        </p:nvSpPr>
        <p:spPr>
          <a:xfrm>
            <a:off x="1581495" y="4050836"/>
            <a:ext cx="7766936" cy="1446197"/>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1920"/>
              <a:buNone/>
            </a:pPr>
            <a:r>
              <a:rPr lang="en-US" sz="2400"/>
              <a:t>RDMT 319</a:t>
            </a:r>
            <a:endParaRPr/>
          </a:p>
          <a:p>
            <a:pPr marL="0" lvl="0" indent="0" algn="r" rtl="0">
              <a:spcBef>
                <a:spcPts val="1000"/>
              </a:spcBef>
              <a:spcAft>
                <a:spcPts val="0"/>
              </a:spcAft>
              <a:buSzPts val="1920"/>
              <a:buNone/>
            </a:pPr>
            <a:r>
              <a:rPr lang="en-US" sz="2400"/>
              <a:t>Administrative Withdrawals, Grade Rosters, Add/Drops, and Grade Changes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0"/>
          <p:cNvSpPr txBox="1">
            <a:spLocks noGrp="1"/>
          </p:cNvSpPr>
          <p:nvPr>
            <p:ph type="title"/>
          </p:nvPr>
        </p:nvSpPr>
        <p:spPr>
          <a:xfrm>
            <a:off x="677334" y="609600"/>
            <a:ext cx="8596668" cy="73010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Grade Rosters</a:t>
            </a:r>
            <a:endParaRPr/>
          </a:p>
        </p:txBody>
      </p:sp>
      <p:sp>
        <p:nvSpPr>
          <p:cNvPr id="211" name="Google Shape;211;p10"/>
          <p:cNvSpPr txBox="1">
            <a:spLocks noGrp="1"/>
          </p:cNvSpPr>
          <p:nvPr>
            <p:ph type="body" idx="1"/>
          </p:nvPr>
        </p:nvSpPr>
        <p:spPr>
          <a:xfrm>
            <a:off x="677334" y="1339703"/>
            <a:ext cx="8596668" cy="527374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Created the week prior to a class ending.</a:t>
            </a:r>
            <a:endParaRPr/>
          </a:p>
          <a:p>
            <a:pPr marL="342900" lvl="0" indent="-342900" algn="l" rtl="0">
              <a:spcBef>
                <a:spcPts val="1000"/>
              </a:spcBef>
              <a:spcAft>
                <a:spcPts val="0"/>
              </a:spcAft>
              <a:buSzPts val="1440"/>
              <a:buChar char="►"/>
            </a:pPr>
            <a:r>
              <a:rPr lang="en-US"/>
              <a:t>The tutorial for posting grades is always available: </a:t>
            </a:r>
            <a:r>
              <a:rPr lang="en-US" u="sng">
                <a:solidFill>
                  <a:schemeClr val="hlink"/>
                </a:solidFill>
                <a:hlinkClick r:id="rId3"/>
              </a:rPr>
              <a:t>www.tmcc.edu/admissions/faculty-resources</a:t>
            </a:r>
            <a:r>
              <a:rPr lang="en-US"/>
              <a:t>.</a:t>
            </a:r>
            <a:endParaRPr/>
          </a:p>
          <a:p>
            <a:pPr marL="742950" lvl="1" indent="-285750" algn="l" rtl="0">
              <a:spcBef>
                <a:spcPts val="1000"/>
              </a:spcBef>
              <a:spcAft>
                <a:spcPts val="0"/>
              </a:spcAft>
              <a:buSzPts val="1280"/>
              <a:buChar char="►"/>
            </a:pPr>
            <a:r>
              <a:rPr lang="en-US"/>
              <a:t>Or, go to main TMCC webpage: </a:t>
            </a:r>
            <a:r>
              <a:rPr lang="en-US" u="sng">
                <a:solidFill>
                  <a:schemeClr val="hlink"/>
                </a:solidFill>
                <a:hlinkClick r:id="rId4"/>
              </a:rPr>
              <a:t>www.tmcc.edu</a:t>
            </a:r>
            <a:endParaRPr/>
          </a:p>
          <a:p>
            <a:pPr marL="742950" lvl="1" indent="-285750" algn="l" rtl="0">
              <a:spcBef>
                <a:spcPts val="1000"/>
              </a:spcBef>
              <a:spcAft>
                <a:spcPts val="0"/>
              </a:spcAft>
              <a:buSzPts val="1280"/>
              <a:buChar char="►"/>
            </a:pPr>
            <a:r>
              <a:rPr lang="en-US"/>
              <a:t>Under ‘Get Started’ click on Admissions and Records</a:t>
            </a:r>
            <a:endParaRPr/>
          </a:p>
          <a:p>
            <a:pPr marL="742950" lvl="1" indent="-285750" algn="l" rtl="0">
              <a:spcBef>
                <a:spcPts val="1000"/>
              </a:spcBef>
              <a:spcAft>
                <a:spcPts val="0"/>
              </a:spcAft>
              <a:buSzPts val="1280"/>
              <a:buChar char="►"/>
            </a:pPr>
            <a:r>
              <a:rPr lang="en-US"/>
              <a:t>Scroll to the Records list and click on Faculty/Staff Resources.</a:t>
            </a:r>
            <a:endParaRPr/>
          </a:p>
          <a:p>
            <a:pPr marL="742950" lvl="1" indent="-285750" algn="l" rtl="0">
              <a:spcBef>
                <a:spcPts val="1000"/>
              </a:spcBef>
              <a:spcAft>
                <a:spcPts val="0"/>
              </a:spcAft>
              <a:buSzPts val="1280"/>
              <a:buChar char="►"/>
            </a:pPr>
            <a:r>
              <a:rPr lang="en-US"/>
              <a:t>Scroll to Tutorials section and choose Final Grade Posting.</a:t>
            </a:r>
            <a:endParaRPr/>
          </a:p>
          <a:p>
            <a:pPr marL="0" lvl="0" indent="0" algn="l" rtl="0">
              <a:spcBef>
                <a:spcPts val="1000"/>
              </a:spcBef>
              <a:spcAft>
                <a:spcPts val="0"/>
              </a:spcAft>
              <a:buSzPts val="1440"/>
              <a:buNone/>
            </a:pPr>
            <a:endParaRPr/>
          </a:p>
        </p:txBody>
      </p:sp>
      <p:pic>
        <p:nvPicPr>
          <p:cNvPr id="212" name="Google Shape;212;p10"/>
          <p:cNvPicPr preferRelativeResize="0"/>
          <p:nvPr/>
        </p:nvPicPr>
        <p:blipFill rotWithShape="1">
          <a:blip r:embed="rId5">
            <a:alphaModFix/>
          </a:blip>
          <a:srcRect/>
          <a:stretch/>
        </p:blipFill>
        <p:spPr>
          <a:xfrm>
            <a:off x="2372611" y="3976577"/>
            <a:ext cx="6000750" cy="2543175"/>
          </a:xfrm>
          <a:prstGeom prst="rect">
            <a:avLst/>
          </a:prstGeom>
          <a:noFill/>
          <a:ln>
            <a:noFill/>
          </a:ln>
        </p:spPr>
      </p:pic>
      <p:pic>
        <p:nvPicPr>
          <p:cNvPr id="213" name="Google Shape;213;p10"/>
          <p:cNvPicPr preferRelativeResize="0"/>
          <p:nvPr/>
        </p:nvPicPr>
        <p:blipFill>
          <a:blip r:embed="rId6">
            <a:alphaModFix/>
          </a:blip>
          <a:stretch>
            <a:fillRect/>
          </a:stretch>
        </p:blipFill>
        <p:spPr>
          <a:xfrm>
            <a:off x="6620044" y="609600"/>
            <a:ext cx="4912006" cy="241092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1"/>
          <p:cNvSpPr txBox="1">
            <a:spLocks noGrp="1"/>
          </p:cNvSpPr>
          <p:nvPr>
            <p:ph type="title"/>
          </p:nvPr>
        </p:nvSpPr>
        <p:spPr>
          <a:xfrm>
            <a:off x="677334" y="609600"/>
            <a:ext cx="8596668" cy="66630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Help!</a:t>
            </a:r>
            <a:endParaRPr/>
          </a:p>
        </p:txBody>
      </p:sp>
      <p:sp>
        <p:nvSpPr>
          <p:cNvPr id="219" name="Google Shape;219;p11"/>
          <p:cNvSpPr txBox="1">
            <a:spLocks noGrp="1"/>
          </p:cNvSpPr>
          <p:nvPr>
            <p:ph type="body" idx="1"/>
          </p:nvPr>
        </p:nvSpPr>
        <p:spPr>
          <a:xfrm>
            <a:off x="677334" y="1594885"/>
            <a:ext cx="8596668" cy="4446478"/>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600"/>
              <a:buChar char="►"/>
            </a:pPr>
            <a:r>
              <a:rPr lang="en-US" sz="2000"/>
              <a:t>Administrative Assistant for your Academic Department</a:t>
            </a:r>
            <a:endParaRPr/>
          </a:p>
          <a:p>
            <a:pPr marL="742950" lvl="1" indent="-204469" algn="l" rtl="0">
              <a:spcBef>
                <a:spcPts val="1000"/>
              </a:spcBef>
              <a:spcAft>
                <a:spcPts val="0"/>
              </a:spcAft>
              <a:buSzPts val="1280"/>
              <a:buNone/>
            </a:pPr>
            <a:endParaRPr/>
          </a:p>
          <a:p>
            <a:pPr marL="342900" lvl="0" indent="-342900" algn="l" rtl="0">
              <a:spcBef>
                <a:spcPts val="1000"/>
              </a:spcBef>
              <a:spcAft>
                <a:spcPts val="0"/>
              </a:spcAft>
              <a:buSzPts val="1440"/>
              <a:buChar char="►"/>
            </a:pPr>
            <a:r>
              <a:rPr lang="en-US"/>
              <a:t>Part-Time Faculty Office  </a:t>
            </a:r>
            <a:r>
              <a:rPr lang="en-US" u="sng">
                <a:solidFill>
                  <a:schemeClr val="hlink"/>
                </a:solidFill>
                <a:hlinkClick r:id="rId3"/>
              </a:rPr>
              <a:t>ptf@tmcc.edu</a:t>
            </a:r>
            <a:r>
              <a:rPr lang="en-US"/>
              <a:t>	</a:t>
            </a:r>
            <a:endParaRPr/>
          </a:p>
          <a:p>
            <a:pPr marL="0" lvl="0" indent="0" algn="l" rtl="0">
              <a:spcBef>
                <a:spcPts val="1000"/>
              </a:spcBef>
              <a:spcAft>
                <a:spcPts val="0"/>
              </a:spcAft>
              <a:buSzPts val="1440"/>
              <a:buNone/>
            </a:pPr>
            <a:endParaRPr/>
          </a:p>
          <a:p>
            <a:pPr marL="342900" lvl="0" indent="-342900" algn="l" rtl="0">
              <a:spcBef>
                <a:spcPts val="1000"/>
              </a:spcBef>
              <a:spcAft>
                <a:spcPts val="0"/>
              </a:spcAft>
              <a:buSzPts val="1600"/>
              <a:buChar char="►"/>
            </a:pPr>
            <a:r>
              <a:rPr lang="en-US" sz="2000"/>
              <a:t>Admissions and Records</a:t>
            </a:r>
            <a:endParaRPr/>
          </a:p>
          <a:p>
            <a:pPr marL="742950" lvl="1" indent="-285750" algn="l" rtl="0">
              <a:spcBef>
                <a:spcPts val="1000"/>
              </a:spcBef>
              <a:spcAft>
                <a:spcPts val="0"/>
              </a:spcAft>
              <a:buSzPts val="1280"/>
              <a:buChar char="►"/>
            </a:pPr>
            <a:r>
              <a:rPr lang="en-US"/>
              <a:t>Jamie Rittenbach, NSHE Specialist II</a:t>
            </a:r>
            <a:endParaRPr/>
          </a:p>
          <a:p>
            <a:pPr marL="457200" lvl="1" indent="0" algn="l" rtl="0">
              <a:spcBef>
                <a:spcPts val="1000"/>
              </a:spcBef>
              <a:spcAft>
                <a:spcPts val="0"/>
              </a:spcAft>
              <a:buSzPts val="1280"/>
              <a:buNone/>
            </a:pPr>
            <a:r>
              <a:rPr lang="en-US"/>
              <a:t>775-673-7195, </a:t>
            </a:r>
            <a:r>
              <a:rPr lang="en-US" u="sng">
                <a:solidFill>
                  <a:schemeClr val="hlink"/>
                </a:solidFill>
                <a:hlinkClick r:id="rId4"/>
              </a:rPr>
              <a:t>jrittenbach@tmcc.edu </a:t>
            </a:r>
            <a:endParaRPr/>
          </a:p>
          <a:p>
            <a:pPr marL="742950" lvl="1" indent="-285750" algn="l" rtl="0">
              <a:spcBef>
                <a:spcPts val="1000"/>
              </a:spcBef>
              <a:spcAft>
                <a:spcPts val="0"/>
              </a:spcAft>
              <a:buSzPts val="1440"/>
              <a:buChar char="►"/>
            </a:pPr>
            <a:r>
              <a:rPr lang="en-US"/>
              <a:t>Janet Bicker, Administrative Assistant III </a:t>
            </a:r>
            <a:endParaRPr/>
          </a:p>
          <a:p>
            <a:pPr marL="457200" lvl="0" indent="0" algn="l" rtl="0">
              <a:spcBef>
                <a:spcPts val="1000"/>
              </a:spcBef>
              <a:spcAft>
                <a:spcPts val="0"/>
              </a:spcAft>
              <a:buNone/>
            </a:pPr>
            <a:r>
              <a:rPr lang="en-US"/>
              <a:t>775-857-4975, </a:t>
            </a:r>
            <a:r>
              <a:rPr lang="en-US" u="sng">
                <a:solidFill>
                  <a:schemeClr val="hlink"/>
                </a:solidFill>
                <a:hlinkClick r:id="rId5"/>
              </a:rPr>
              <a:t>jbicker@tmcc.edu</a:t>
            </a:r>
            <a:r>
              <a:rPr lang="en-US"/>
              <a:t>	</a:t>
            </a:r>
            <a:endParaRPr/>
          </a:p>
          <a:p>
            <a:pPr marL="742950" lvl="1" indent="-285750" algn="l" rtl="0">
              <a:spcBef>
                <a:spcPts val="1000"/>
              </a:spcBef>
              <a:spcAft>
                <a:spcPts val="0"/>
              </a:spcAft>
              <a:buSzPts val="1280"/>
              <a:buChar char="►"/>
            </a:pPr>
            <a:r>
              <a:rPr lang="en-US"/>
              <a:t>Lee Raubolt, Associate Director</a:t>
            </a:r>
            <a:endParaRPr/>
          </a:p>
          <a:p>
            <a:pPr marL="457200" lvl="1" indent="0" algn="l" rtl="0">
              <a:spcBef>
                <a:spcPts val="1000"/>
              </a:spcBef>
              <a:spcAft>
                <a:spcPts val="0"/>
              </a:spcAft>
              <a:buSzPts val="1280"/>
              <a:buNone/>
            </a:pPr>
            <a:r>
              <a:rPr lang="en-US"/>
              <a:t>775-674-7624, </a:t>
            </a:r>
            <a:r>
              <a:rPr lang="en-US" u="sng">
                <a:solidFill>
                  <a:schemeClr val="hlink"/>
                </a:solidFill>
                <a:hlinkClick r:id="rId6"/>
              </a:rPr>
              <a:t>lraubolt@tmcc.edu</a:t>
            </a:r>
            <a:endParaRPr/>
          </a:p>
          <a:p>
            <a:pPr marL="342900" lvl="0" indent="-251459" algn="l" rtl="0">
              <a:spcBef>
                <a:spcPts val="1000"/>
              </a:spcBef>
              <a:spcAft>
                <a:spcPts val="0"/>
              </a:spcAft>
              <a:buSzPts val="144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Check Class Rosters in MyTMCC/PeopleSoft Throughout Term</a:t>
            </a:r>
            <a:endParaRPr/>
          </a:p>
        </p:txBody>
      </p:sp>
      <p:sp>
        <p:nvSpPr>
          <p:cNvPr id="150" name="Google Shape;150;p2"/>
          <p:cNvSpPr txBox="1">
            <a:spLocks noGrp="1"/>
          </p:cNvSpPr>
          <p:nvPr>
            <p:ph type="body" idx="1"/>
          </p:nvPr>
        </p:nvSpPr>
        <p:spPr>
          <a:xfrm>
            <a:off x="677334" y="1860175"/>
            <a:ext cx="8596800" cy="4516800"/>
          </a:xfrm>
          <a:prstGeom prst="rect">
            <a:avLst/>
          </a:prstGeom>
          <a:noFill/>
          <a:ln>
            <a:noFill/>
          </a:ln>
        </p:spPr>
        <p:txBody>
          <a:bodyPr spcFirstLastPara="1" wrap="square" lIns="91425" tIns="45700" rIns="91425" bIns="45700" anchor="t" anchorCtr="0">
            <a:normAutofit lnSpcReduction="10000"/>
          </a:bodyPr>
          <a:lstStyle/>
          <a:p>
            <a:pPr marL="342900" lvl="0" indent="-349758" algn="l" rtl="0">
              <a:spcBef>
                <a:spcPts val="0"/>
              </a:spcBef>
              <a:spcAft>
                <a:spcPts val="0"/>
              </a:spcAft>
              <a:buSzPts val="1440"/>
              <a:buChar char="►"/>
            </a:pPr>
            <a:r>
              <a:rPr lang="en-US"/>
              <a:t>All student adds and drops are processed through PeopleSoft, not Canvas. </a:t>
            </a:r>
            <a:r>
              <a:rPr lang="en-US" b="1"/>
              <a:t>PeopleSoft is the official record keeping system for the college</a:t>
            </a:r>
            <a:r>
              <a:rPr lang="en-US"/>
              <a:t>.</a:t>
            </a:r>
            <a:endParaRPr/>
          </a:p>
          <a:p>
            <a:pPr marL="342900" lvl="0" indent="-349758" algn="l" rtl="0">
              <a:spcBef>
                <a:spcPts val="1000"/>
              </a:spcBef>
              <a:spcAft>
                <a:spcPts val="0"/>
              </a:spcAft>
              <a:buSzPts val="1440"/>
              <a:buChar char="►"/>
            </a:pPr>
            <a:r>
              <a:rPr lang="en-US"/>
              <a:t>Students can add full term classes through the third week of classes.</a:t>
            </a:r>
            <a:endParaRPr/>
          </a:p>
          <a:p>
            <a:pPr marL="0" lvl="0" indent="0" algn="l" rtl="0">
              <a:spcBef>
                <a:spcPts val="1000"/>
              </a:spcBef>
              <a:spcAft>
                <a:spcPts val="0"/>
              </a:spcAft>
              <a:buSzPts val="1440"/>
              <a:buNone/>
            </a:pPr>
            <a:r>
              <a:rPr lang="en-US"/>
              <a:t>	First week: students can add themselves</a:t>
            </a:r>
            <a:endParaRPr/>
          </a:p>
          <a:p>
            <a:pPr marL="0" lvl="0" indent="0" algn="l" rtl="0">
              <a:spcBef>
                <a:spcPts val="1000"/>
              </a:spcBef>
              <a:spcAft>
                <a:spcPts val="0"/>
              </a:spcAft>
              <a:buSzPts val="1440"/>
              <a:buNone/>
            </a:pPr>
            <a:r>
              <a:rPr lang="en-US"/>
              <a:t>	Second week: Add/Drop form signed by instructor &amp; chair</a:t>
            </a:r>
            <a:endParaRPr/>
          </a:p>
          <a:p>
            <a:pPr marL="0" lvl="0" indent="0" algn="l" rtl="0">
              <a:spcBef>
                <a:spcPts val="1000"/>
              </a:spcBef>
              <a:spcAft>
                <a:spcPts val="0"/>
              </a:spcAft>
              <a:buSzPts val="1440"/>
              <a:buNone/>
            </a:pPr>
            <a:r>
              <a:rPr lang="en-US"/>
              <a:t>	Third week: Add/Drop form signed by instructor, chair, and dean </a:t>
            </a:r>
            <a:endParaRPr/>
          </a:p>
          <a:p>
            <a:pPr marL="342900" lvl="0" indent="-349758" algn="l" rtl="0">
              <a:spcBef>
                <a:spcPts val="1000"/>
              </a:spcBef>
              <a:spcAft>
                <a:spcPts val="0"/>
              </a:spcAft>
              <a:buSzPts val="1440"/>
              <a:buChar char="►"/>
            </a:pPr>
            <a:r>
              <a:rPr lang="en-US"/>
              <a:t>Students can drop Spring full term classes through March 30, 2023.</a:t>
            </a:r>
            <a:endParaRPr/>
          </a:p>
          <a:p>
            <a:pPr marL="342900" lvl="0" indent="-349758" algn="l" rtl="0">
              <a:spcBef>
                <a:spcPts val="1000"/>
              </a:spcBef>
              <a:spcAft>
                <a:spcPts val="0"/>
              </a:spcAft>
              <a:buSzPts val="1440"/>
              <a:buChar char="►"/>
            </a:pPr>
            <a:r>
              <a:rPr lang="en-US"/>
              <a:t>Throughout the term Accounting Services runs purges of students who have signed up for a payment plan and have not made payments or students not on a payment plan who have an unpaid balance. </a:t>
            </a:r>
            <a:endParaRPr/>
          </a:p>
          <a:p>
            <a:pPr marL="742950" lvl="1" indent="-291846" algn="l" rtl="0">
              <a:spcBef>
                <a:spcPts val="1000"/>
              </a:spcBef>
              <a:spcAft>
                <a:spcPts val="0"/>
              </a:spcAft>
              <a:buSzPts val="1280"/>
              <a:buChar char="►"/>
            </a:pPr>
            <a:r>
              <a:rPr lang="en-US"/>
              <a:t>Students receive notices through their TMCC emails but may not always check. </a:t>
            </a:r>
            <a:endParaRPr/>
          </a:p>
          <a:p>
            <a:pPr marL="742950" lvl="1" indent="-291846" algn="l" rtl="0">
              <a:spcBef>
                <a:spcPts val="1000"/>
              </a:spcBef>
              <a:spcAft>
                <a:spcPts val="0"/>
              </a:spcAft>
              <a:buSzPts val="1280"/>
              <a:buChar char="►"/>
            </a:pPr>
            <a:r>
              <a:rPr lang="en-US"/>
              <a:t>Students dropped for non-payment must resolve their financial issues before they can be added back into a class.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
          <p:cNvSpPr txBox="1">
            <a:spLocks noGrp="1"/>
          </p:cNvSpPr>
          <p:nvPr>
            <p:ph type="title"/>
          </p:nvPr>
        </p:nvSpPr>
        <p:spPr>
          <a:xfrm>
            <a:off x="677334" y="609600"/>
            <a:ext cx="8596668" cy="70296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How to check your class roster</a:t>
            </a:r>
            <a:endParaRPr/>
          </a:p>
        </p:txBody>
      </p:sp>
      <p:sp>
        <p:nvSpPr>
          <p:cNvPr id="156" name="Google Shape;156;p3"/>
          <p:cNvSpPr txBox="1">
            <a:spLocks noGrp="1"/>
          </p:cNvSpPr>
          <p:nvPr>
            <p:ph type="body" idx="1"/>
          </p:nvPr>
        </p:nvSpPr>
        <p:spPr>
          <a:xfrm>
            <a:off x="677334" y="1312567"/>
            <a:ext cx="8596668" cy="4728795"/>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Go to </a:t>
            </a:r>
            <a:r>
              <a:rPr lang="en-US" u="sng">
                <a:solidFill>
                  <a:schemeClr val="hlink"/>
                </a:solidFill>
                <a:hlinkClick r:id="rId3"/>
              </a:rPr>
              <a:t>my.tmcc.edu</a:t>
            </a:r>
            <a:r>
              <a:rPr lang="en-US"/>
              <a:t>:</a:t>
            </a:r>
            <a:endParaRPr/>
          </a:p>
          <a:p>
            <a:pPr marL="342900" lvl="0" indent="-251459" algn="l" rtl="0">
              <a:spcBef>
                <a:spcPts val="1000"/>
              </a:spcBef>
              <a:spcAft>
                <a:spcPts val="0"/>
              </a:spcAft>
              <a:buSzPts val="1440"/>
              <a:buNone/>
            </a:pPr>
            <a:endParaRPr/>
          </a:p>
        </p:txBody>
      </p:sp>
      <p:pic>
        <p:nvPicPr>
          <p:cNvPr id="157" name="Google Shape;157;p3"/>
          <p:cNvPicPr preferRelativeResize="0"/>
          <p:nvPr/>
        </p:nvPicPr>
        <p:blipFill rotWithShape="1">
          <a:blip r:embed="rId4">
            <a:alphaModFix/>
          </a:blip>
          <a:srcRect/>
          <a:stretch/>
        </p:blipFill>
        <p:spPr>
          <a:xfrm>
            <a:off x="2980255" y="3685277"/>
            <a:ext cx="6231491" cy="2655255"/>
          </a:xfrm>
          <a:prstGeom prst="rect">
            <a:avLst/>
          </a:prstGeom>
          <a:noFill/>
          <a:ln>
            <a:noFill/>
          </a:ln>
        </p:spPr>
      </p:pic>
      <p:pic>
        <p:nvPicPr>
          <p:cNvPr id="158" name="Google Shape;158;p3"/>
          <p:cNvPicPr preferRelativeResize="0"/>
          <p:nvPr/>
        </p:nvPicPr>
        <p:blipFill rotWithShape="1">
          <a:blip r:embed="rId5">
            <a:alphaModFix/>
          </a:blip>
          <a:srcRect l="1" r="216"/>
          <a:stretch/>
        </p:blipFill>
        <p:spPr>
          <a:xfrm>
            <a:off x="655320" y="2047593"/>
            <a:ext cx="10857807" cy="14105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4"/>
          <p:cNvPicPr preferRelativeResize="0"/>
          <p:nvPr/>
        </p:nvPicPr>
        <p:blipFill rotWithShape="1">
          <a:blip r:embed="rId3">
            <a:alphaModFix/>
          </a:blip>
          <a:srcRect/>
          <a:stretch/>
        </p:blipFill>
        <p:spPr>
          <a:xfrm>
            <a:off x="2771775" y="204787"/>
            <a:ext cx="6648450" cy="6448425"/>
          </a:xfrm>
          <a:prstGeom prst="rect">
            <a:avLst/>
          </a:prstGeom>
          <a:noFill/>
          <a:ln>
            <a:noFill/>
          </a:ln>
        </p:spPr>
      </p:pic>
      <p:sp>
        <p:nvSpPr>
          <p:cNvPr id="164" name="Google Shape;164;p4"/>
          <p:cNvSpPr/>
          <p:nvPr/>
        </p:nvSpPr>
        <p:spPr>
          <a:xfrm>
            <a:off x="4065973" y="1890943"/>
            <a:ext cx="3870664" cy="1296140"/>
          </a:xfrm>
          <a:prstGeom prst="rect">
            <a:avLst/>
          </a:prstGeom>
          <a:noFill/>
          <a:ln w="19050" cap="rnd"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5"/>
          <p:cNvPicPr preferRelativeResize="0"/>
          <p:nvPr/>
        </p:nvPicPr>
        <p:blipFill rotWithShape="1">
          <a:blip r:embed="rId3">
            <a:alphaModFix/>
          </a:blip>
          <a:srcRect/>
          <a:stretch/>
        </p:blipFill>
        <p:spPr>
          <a:xfrm>
            <a:off x="838813" y="461629"/>
            <a:ext cx="8496300" cy="5819775"/>
          </a:xfrm>
          <a:prstGeom prst="rect">
            <a:avLst/>
          </a:prstGeom>
          <a:noFill/>
          <a:ln w="9525" cap="flat" cmpd="sng">
            <a:solidFill>
              <a:schemeClr val="dk1"/>
            </a:solidFill>
            <a:prstDash val="solid"/>
            <a:round/>
            <a:headEnd type="none" w="sm" len="sm"/>
            <a:tailEnd type="none" w="sm" len="sm"/>
          </a:ln>
        </p:spPr>
      </p:pic>
      <p:sp>
        <p:nvSpPr>
          <p:cNvPr id="170" name="Google Shape;170;p5"/>
          <p:cNvSpPr/>
          <p:nvPr/>
        </p:nvSpPr>
        <p:spPr>
          <a:xfrm>
            <a:off x="2745758" y="461629"/>
            <a:ext cx="3732000" cy="329700"/>
          </a:xfrm>
          <a:prstGeom prst="rect">
            <a:avLst/>
          </a:prstGeom>
          <a:noFill/>
          <a:ln w="19050" cap="rnd"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6"/>
          <p:cNvSpPr txBox="1">
            <a:spLocks noGrp="1"/>
          </p:cNvSpPr>
          <p:nvPr>
            <p:ph type="body" idx="1"/>
          </p:nvPr>
        </p:nvSpPr>
        <p:spPr>
          <a:xfrm>
            <a:off x="446000" y="1007350"/>
            <a:ext cx="9776400" cy="6826200"/>
          </a:xfrm>
          <a:prstGeom prst="rect">
            <a:avLst/>
          </a:prstGeom>
          <a:noFill/>
          <a:ln>
            <a:noFill/>
          </a:ln>
        </p:spPr>
        <p:txBody>
          <a:bodyPr spcFirstLastPara="1" wrap="square" lIns="91425" tIns="45700" rIns="91425" bIns="45700" anchor="t" anchorCtr="0">
            <a:spAutoFit/>
          </a:bodyPr>
          <a:lstStyle/>
          <a:p>
            <a:pPr marL="342900" lvl="0" indent="-355293" algn="l" rtl="0">
              <a:spcBef>
                <a:spcPts val="0"/>
              </a:spcBef>
              <a:spcAft>
                <a:spcPts val="0"/>
              </a:spcAft>
              <a:buSzPts val="1527"/>
              <a:buChar char="►"/>
            </a:pPr>
            <a:r>
              <a:rPr lang="en-US" sz="1887"/>
              <a:t>TMCC guideline is to Administratively Withdraw a student if they do not contact you or attend the first days of class OR by 12 noon on the second day of an online class (Wednesday or Thursday of the first week of classes). </a:t>
            </a:r>
            <a:r>
              <a:rPr lang="en-US" sz="1887" b="1"/>
              <a:t>This procedure is to be used during the first week—the 100% refund period—of full-term classes. Spring 2023 last day of 100% refund is Sunday, January 29, 2022.</a:t>
            </a:r>
            <a:endParaRPr sz="1887"/>
          </a:p>
          <a:p>
            <a:pPr marL="742950" lvl="1" indent="-297381" algn="l" rtl="0">
              <a:spcBef>
                <a:spcPts val="1000"/>
              </a:spcBef>
              <a:spcAft>
                <a:spcPts val="0"/>
              </a:spcAft>
              <a:buSzPts val="1367"/>
              <a:buChar char="►"/>
            </a:pPr>
            <a:r>
              <a:rPr lang="en-US" sz="1687"/>
              <a:t>Please check your TMCC email prior to class to make sure the student did not try to contact you regarding missing the first class.</a:t>
            </a:r>
            <a:endParaRPr sz="1687"/>
          </a:p>
          <a:p>
            <a:pPr marL="342900" lvl="0" indent="-355293" algn="l" rtl="0">
              <a:spcBef>
                <a:spcPts val="1000"/>
              </a:spcBef>
              <a:spcAft>
                <a:spcPts val="0"/>
              </a:spcAft>
              <a:buSzPts val="1527"/>
              <a:buChar char="►"/>
            </a:pPr>
            <a:r>
              <a:rPr lang="en-US" sz="1887"/>
              <a:t>The reasoning: students can add or drop themselves from full term classes during the first week of the term. If a student does not attend the first classes, dropping the student gives another person the chance to take that empty seat.</a:t>
            </a:r>
            <a:endParaRPr sz="1887"/>
          </a:p>
          <a:p>
            <a:pPr marL="342900" lvl="0" indent="-355293" algn="l" rtl="0">
              <a:spcBef>
                <a:spcPts val="1000"/>
              </a:spcBef>
              <a:spcAft>
                <a:spcPts val="0"/>
              </a:spcAft>
              <a:buSzPts val="1527"/>
              <a:buChar char="►"/>
            </a:pPr>
            <a:r>
              <a:rPr lang="en-US" sz="1887"/>
              <a:t>Dropping students for non-attendance also helps our colleagues in Financial Aid and Veterans Benefits.</a:t>
            </a:r>
            <a:endParaRPr sz="1887"/>
          </a:p>
          <a:p>
            <a:pPr marL="342900" lvl="0" indent="-355293" algn="l" rtl="0">
              <a:spcBef>
                <a:spcPts val="1000"/>
              </a:spcBef>
              <a:spcAft>
                <a:spcPts val="0"/>
              </a:spcAft>
              <a:buSzPts val="1527"/>
              <a:buChar char="►"/>
            </a:pPr>
            <a:r>
              <a:rPr lang="en-US" sz="1887"/>
              <a:t>During the first week of FULL TERM classes, you can easily drop a student using your class roster in PeopleSoft.</a:t>
            </a:r>
            <a:endParaRPr sz="1887"/>
          </a:p>
          <a:p>
            <a:pPr marL="342900" lvl="0" indent="-355293" algn="l" rtl="0">
              <a:spcBef>
                <a:spcPts val="1000"/>
              </a:spcBef>
              <a:spcAft>
                <a:spcPts val="0"/>
              </a:spcAft>
              <a:buSzPts val="1527"/>
              <a:buChar char="►"/>
            </a:pPr>
            <a:r>
              <a:rPr lang="en-US" sz="1887" b="1"/>
              <a:t>NOTE: Short term classes most frequently have a ONE DAY 100% refund period. </a:t>
            </a:r>
            <a:r>
              <a:rPr lang="en-US" sz="1887"/>
              <a:t>For all shorter classes, you will use an Administrative Withdrawal Form, that you can access through: </a:t>
            </a:r>
            <a:r>
              <a:rPr lang="en-US" sz="1887" u="sng">
                <a:solidFill>
                  <a:schemeClr val="hlink"/>
                </a:solidFill>
                <a:hlinkClick r:id="rId3"/>
              </a:rPr>
              <a:t>www.tmcc.edu/admissions/faculty-resources</a:t>
            </a:r>
            <a:r>
              <a:rPr lang="en-US" sz="1887"/>
              <a:t>.  </a:t>
            </a:r>
            <a:endParaRPr sz="1995"/>
          </a:p>
          <a:p>
            <a:pPr marL="342900" lvl="0" indent="-258318" algn="l" rtl="0">
              <a:spcBef>
                <a:spcPts val="1000"/>
              </a:spcBef>
              <a:spcAft>
                <a:spcPts val="0"/>
              </a:spcAft>
              <a:buSzPts val="1440"/>
              <a:buNone/>
            </a:pPr>
            <a:endParaRPr/>
          </a:p>
          <a:p>
            <a:pPr marL="0" lvl="0" indent="0" algn="l" rtl="0">
              <a:spcBef>
                <a:spcPts val="1000"/>
              </a:spcBef>
              <a:spcAft>
                <a:spcPts val="0"/>
              </a:spcAft>
              <a:buSzPts val="1440"/>
              <a:buNone/>
            </a:pPr>
            <a:endParaRPr/>
          </a:p>
          <a:p>
            <a:pPr marL="342900" lvl="0" indent="-258318" algn="l" rtl="0">
              <a:spcBef>
                <a:spcPts val="1000"/>
              </a:spcBef>
              <a:spcAft>
                <a:spcPts val="0"/>
              </a:spcAft>
              <a:buSzPts val="1440"/>
              <a:buNone/>
            </a:pPr>
            <a:endParaRPr/>
          </a:p>
        </p:txBody>
      </p:sp>
      <p:sp>
        <p:nvSpPr>
          <p:cNvPr id="176" name="Google Shape;176;p6"/>
          <p:cNvSpPr txBox="1"/>
          <p:nvPr/>
        </p:nvSpPr>
        <p:spPr>
          <a:xfrm>
            <a:off x="816747" y="186431"/>
            <a:ext cx="585926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0" i="0" u="none" strike="noStrike" cap="none">
                <a:solidFill>
                  <a:srgbClr val="99CC00"/>
                </a:solidFill>
                <a:latin typeface="Trebuchet MS"/>
                <a:ea typeface="Trebuchet MS"/>
                <a:cs typeface="Trebuchet MS"/>
                <a:sym typeface="Trebuchet MS"/>
              </a:rPr>
              <a:t>Basic Guidelines: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99CC00"/>
              </a:buClr>
              <a:buSzPct val="100000"/>
              <a:buFont typeface="Trebuchet MS"/>
              <a:buNone/>
            </a:pPr>
            <a:r>
              <a:rPr lang="en-US" sz="3200">
                <a:solidFill>
                  <a:srgbClr val="99CC00"/>
                </a:solidFill>
              </a:rPr>
              <a:t>Forms are available on the TMCC website&gt;Admissions and Records&gt;Faculty/Staff Resources</a:t>
            </a:r>
            <a:endParaRPr/>
          </a:p>
        </p:txBody>
      </p:sp>
      <p:sp>
        <p:nvSpPr>
          <p:cNvPr id="182" name="Google Shape;182;p7"/>
          <p:cNvSpPr txBox="1">
            <a:spLocks noGrp="1"/>
          </p:cNvSpPr>
          <p:nvPr>
            <p:ph type="body" idx="1"/>
          </p:nvPr>
        </p:nvSpPr>
        <p:spPr>
          <a:xfrm>
            <a:off x="677334" y="2066795"/>
            <a:ext cx="2516803" cy="1229298"/>
          </a:xfrm>
          <a:prstGeom prst="rect">
            <a:avLst/>
          </a:prstGeom>
          <a:noFill/>
          <a:ln>
            <a:noFill/>
          </a:ln>
        </p:spPr>
        <p:txBody>
          <a:bodyPr spcFirstLastPara="1" wrap="square" lIns="91425" tIns="45700" rIns="91425" bIns="45700" anchor="t" anchorCtr="0">
            <a:normAutofit/>
          </a:bodyPr>
          <a:lstStyle/>
          <a:p>
            <a:pPr marL="57150" lvl="0" indent="0" algn="l" rtl="0">
              <a:spcBef>
                <a:spcPts val="0"/>
              </a:spcBef>
              <a:spcAft>
                <a:spcPts val="0"/>
              </a:spcAft>
              <a:buSzPts val="1440"/>
              <a:buNone/>
            </a:pPr>
            <a:r>
              <a:rPr lang="en-US"/>
              <a:t>From </a:t>
            </a:r>
            <a:r>
              <a:rPr lang="en-US" u="sng">
                <a:solidFill>
                  <a:schemeClr val="hlink"/>
                </a:solidFill>
                <a:hlinkClick r:id="rId3"/>
              </a:rPr>
              <a:t>www.tmcc.edu</a:t>
            </a:r>
            <a:r>
              <a:rPr lang="en-US"/>
              <a:t>, under ‘Get Started,’ click on Admissions and Records</a:t>
            </a:r>
            <a:endParaRPr/>
          </a:p>
        </p:txBody>
      </p:sp>
      <p:pic>
        <p:nvPicPr>
          <p:cNvPr id="183" name="Google Shape;183;p7"/>
          <p:cNvPicPr preferRelativeResize="0"/>
          <p:nvPr/>
        </p:nvPicPr>
        <p:blipFill rotWithShape="1">
          <a:blip r:embed="rId4">
            <a:alphaModFix/>
          </a:blip>
          <a:srcRect/>
          <a:stretch/>
        </p:blipFill>
        <p:spPr>
          <a:xfrm>
            <a:off x="4133589" y="1633669"/>
            <a:ext cx="2223204" cy="2506854"/>
          </a:xfrm>
          <a:prstGeom prst="rect">
            <a:avLst/>
          </a:prstGeom>
          <a:noFill/>
          <a:ln>
            <a:noFill/>
          </a:ln>
        </p:spPr>
      </p:pic>
      <p:sp>
        <p:nvSpPr>
          <p:cNvPr id="184" name="Google Shape;184;p7"/>
          <p:cNvSpPr/>
          <p:nvPr/>
        </p:nvSpPr>
        <p:spPr>
          <a:xfrm rot="1554933">
            <a:off x="3059187" y="3076533"/>
            <a:ext cx="978408" cy="484632"/>
          </a:xfrm>
          <a:prstGeom prst="rightArrow">
            <a:avLst>
              <a:gd name="adj1" fmla="val 50000"/>
              <a:gd name="adj2" fmla="val 50000"/>
            </a:avLst>
          </a:prstGeom>
          <a:solidFill>
            <a:schemeClr val="accent1"/>
          </a:solidFill>
          <a:ln w="19050" cap="rnd" cmpd="sng">
            <a:solidFill>
              <a:srgbClr val="698D1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85" name="Google Shape;185;p7"/>
          <p:cNvSpPr txBox="1"/>
          <p:nvPr/>
        </p:nvSpPr>
        <p:spPr>
          <a:xfrm>
            <a:off x="6650393" y="1633669"/>
            <a:ext cx="2456030" cy="14773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Scroll down the landing page and click on Faculty/Staff Resources under </a:t>
            </a:r>
            <a:r>
              <a:rPr lang="en-US" sz="1800" i="1">
                <a:solidFill>
                  <a:schemeClr val="dk1"/>
                </a:solidFill>
                <a:latin typeface="Trebuchet MS"/>
                <a:ea typeface="Trebuchet MS"/>
                <a:cs typeface="Trebuchet MS"/>
                <a:sym typeface="Trebuchet MS"/>
              </a:rPr>
              <a:t>Records</a:t>
            </a:r>
            <a:endParaRPr sz="1800">
              <a:solidFill>
                <a:schemeClr val="dk1"/>
              </a:solidFill>
              <a:latin typeface="Trebuchet MS"/>
              <a:ea typeface="Trebuchet MS"/>
              <a:cs typeface="Trebuchet MS"/>
              <a:sym typeface="Trebuchet MS"/>
            </a:endParaRPr>
          </a:p>
        </p:txBody>
      </p:sp>
      <p:pic>
        <p:nvPicPr>
          <p:cNvPr id="186" name="Google Shape;186;p7"/>
          <p:cNvPicPr preferRelativeResize="0"/>
          <p:nvPr/>
        </p:nvPicPr>
        <p:blipFill rotWithShape="1">
          <a:blip r:embed="rId5">
            <a:alphaModFix/>
          </a:blip>
          <a:srcRect/>
          <a:stretch/>
        </p:blipFill>
        <p:spPr>
          <a:xfrm>
            <a:off x="6419448" y="3199359"/>
            <a:ext cx="3048000" cy="2686050"/>
          </a:xfrm>
          <a:prstGeom prst="rect">
            <a:avLst/>
          </a:prstGeom>
          <a:noFill/>
          <a:ln>
            <a:noFill/>
          </a:ln>
        </p:spPr>
      </p:pic>
      <p:sp>
        <p:nvSpPr>
          <p:cNvPr id="187" name="Google Shape;187;p7"/>
          <p:cNvSpPr/>
          <p:nvPr/>
        </p:nvSpPr>
        <p:spPr>
          <a:xfrm rot="7877804">
            <a:off x="8473337" y="4827527"/>
            <a:ext cx="978408" cy="484632"/>
          </a:xfrm>
          <a:prstGeom prst="rightArrow">
            <a:avLst>
              <a:gd name="adj1" fmla="val 50000"/>
              <a:gd name="adj2" fmla="val 50000"/>
            </a:avLst>
          </a:prstGeom>
          <a:solidFill>
            <a:schemeClr val="accent1"/>
          </a:solidFill>
          <a:ln w="19050" cap="rnd" cmpd="sng">
            <a:solidFill>
              <a:srgbClr val="698D1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88" name="Google Shape;188;p7"/>
          <p:cNvSpPr txBox="1"/>
          <p:nvPr/>
        </p:nvSpPr>
        <p:spPr>
          <a:xfrm flipH="1">
            <a:off x="5486399" y="5973770"/>
            <a:ext cx="508236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You’ll then see the page with links to forms, tutorials, and general information</a:t>
            </a:r>
            <a:endParaRPr/>
          </a:p>
        </p:txBody>
      </p:sp>
      <p:pic>
        <p:nvPicPr>
          <p:cNvPr id="189" name="Google Shape;189;p7"/>
          <p:cNvPicPr preferRelativeResize="0"/>
          <p:nvPr/>
        </p:nvPicPr>
        <p:blipFill rotWithShape="1">
          <a:blip r:embed="rId6">
            <a:alphaModFix/>
          </a:blip>
          <a:srcRect/>
          <a:stretch/>
        </p:blipFill>
        <p:spPr>
          <a:xfrm>
            <a:off x="902690" y="3750603"/>
            <a:ext cx="2981325" cy="3028950"/>
          </a:xfrm>
          <a:prstGeom prst="rect">
            <a:avLst/>
          </a:prstGeom>
          <a:noFill/>
          <a:ln>
            <a:noFill/>
          </a:ln>
        </p:spPr>
      </p:pic>
      <p:sp>
        <p:nvSpPr>
          <p:cNvPr id="190" name="Google Shape;190;p7"/>
          <p:cNvSpPr/>
          <p:nvPr/>
        </p:nvSpPr>
        <p:spPr>
          <a:xfrm rot="-10528851">
            <a:off x="4251080" y="6009779"/>
            <a:ext cx="978408" cy="484632"/>
          </a:xfrm>
          <a:prstGeom prst="rightArrow">
            <a:avLst>
              <a:gd name="adj1" fmla="val 50000"/>
              <a:gd name="adj2" fmla="val 50000"/>
            </a:avLst>
          </a:prstGeom>
          <a:solidFill>
            <a:schemeClr val="accent1"/>
          </a:solidFill>
          <a:ln w="19050" cap="rnd" cmpd="sng">
            <a:solidFill>
              <a:srgbClr val="698D1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8"/>
          <p:cNvSpPr txBox="1">
            <a:spLocks noGrp="1"/>
          </p:cNvSpPr>
          <p:nvPr>
            <p:ph type="title"/>
          </p:nvPr>
        </p:nvSpPr>
        <p:spPr>
          <a:xfrm>
            <a:off x="677334" y="248093"/>
            <a:ext cx="8596668" cy="13208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US"/>
              <a:t>Two-Factor Authentication needed for Grade Change and Administrative Withdrawal Forms</a:t>
            </a:r>
            <a:endParaRPr/>
          </a:p>
        </p:txBody>
      </p:sp>
      <p:sp>
        <p:nvSpPr>
          <p:cNvPr id="196" name="Google Shape;196;p8"/>
          <p:cNvSpPr txBox="1">
            <a:spLocks noGrp="1"/>
          </p:cNvSpPr>
          <p:nvPr>
            <p:ph type="body" idx="1"/>
          </p:nvPr>
        </p:nvSpPr>
        <p:spPr>
          <a:xfrm>
            <a:off x="677334" y="1568893"/>
            <a:ext cx="5191838" cy="5140251"/>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en-US"/>
              <a:t>All forms are hyperlinked—just click on the link and the form will load.</a:t>
            </a:r>
            <a:endParaRPr/>
          </a:p>
          <a:p>
            <a:pPr marL="342900" lvl="0" indent="-342900" algn="l" rtl="0">
              <a:spcBef>
                <a:spcPts val="1000"/>
              </a:spcBef>
              <a:spcAft>
                <a:spcPts val="0"/>
              </a:spcAft>
              <a:buSzPts val="1440"/>
              <a:buChar char="►"/>
            </a:pPr>
            <a:r>
              <a:rPr lang="en-US" i="1"/>
              <a:t>However, </a:t>
            </a:r>
            <a:r>
              <a:rPr lang="en-US"/>
              <a:t>for your protection, Grade Change and Administrative Withdrawal forms require two-factor authentication.</a:t>
            </a:r>
            <a:endParaRPr/>
          </a:p>
          <a:p>
            <a:pPr marL="742950" lvl="1" indent="-285750" algn="l" rtl="0">
              <a:spcBef>
                <a:spcPts val="1000"/>
              </a:spcBef>
              <a:spcAft>
                <a:spcPts val="0"/>
              </a:spcAft>
              <a:buSzPts val="1280"/>
              <a:buChar char="►"/>
            </a:pPr>
            <a:r>
              <a:rPr lang="en-US"/>
              <a:t>Click on the link for either of these forms and you’ll be directed to input your 10-digit NSHE ID (will start with a 1, 2, 5, or 8) and your name.</a:t>
            </a:r>
            <a:endParaRPr/>
          </a:p>
          <a:p>
            <a:pPr marL="742950" lvl="1" indent="-285750" algn="l" rtl="0">
              <a:spcBef>
                <a:spcPts val="1000"/>
              </a:spcBef>
              <a:spcAft>
                <a:spcPts val="0"/>
              </a:spcAft>
              <a:buSzPts val="1280"/>
              <a:buChar char="►"/>
            </a:pPr>
            <a:r>
              <a:rPr lang="en-US"/>
              <a:t>Once you submit the form, an email is sent to your TMCC faculty email. </a:t>
            </a:r>
            <a:r>
              <a:rPr lang="en-US" i="1"/>
              <a:t>The form will be in that email.</a:t>
            </a:r>
            <a:endParaRPr/>
          </a:p>
          <a:p>
            <a:pPr marL="742950" lvl="1" indent="-285750" algn="l" rtl="0">
              <a:spcBef>
                <a:spcPts val="1000"/>
              </a:spcBef>
              <a:spcAft>
                <a:spcPts val="0"/>
              </a:spcAft>
              <a:buSzPts val="1280"/>
              <a:buChar char="►"/>
            </a:pPr>
            <a:r>
              <a:rPr lang="en-US"/>
              <a:t>When the form is filled out and SUBMIT is clicked, the form is electronically sent to the department chair/director/coordinator and then to the dean for approval.</a:t>
            </a:r>
            <a:endParaRPr/>
          </a:p>
          <a:p>
            <a:pPr marL="742950" lvl="1" indent="-285750" algn="l" rtl="0">
              <a:spcBef>
                <a:spcPts val="1000"/>
              </a:spcBef>
              <a:spcAft>
                <a:spcPts val="0"/>
              </a:spcAft>
              <a:buSzPts val="1280"/>
              <a:buChar char="►"/>
            </a:pPr>
            <a:r>
              <a:rPr lang="en-US"/>
              <a:t>The form is then sent to Admissions &amp; Records where it is processed.</a:t>
            </a:r>
            <a:endParaRPr/>
          </a:p>
        </p:txBody>
      </p:sp>
      <p:pic>
        <p:nvPicPr>
          <p:cNvPr id="197" name="Google Shape;197;p8"/>
          <p:cNvPicPr preferRelativeResize="0"/>
          <p:nvPr/>
        </p:nvPicPr>
        <p:blipFill rotWithShape="1">
          <a:blip r:embed="rId3">
            <a:alphaModFix/>
          </a:blip>
          <a:srcRect/>
          <a:stretch/>
        </p:blipFill>
        <p:spPr>
          <a:xfrm>
            <a:off x="6360507" y="1568893"/>
            <a:ext cx="4882292" cy="508701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9"/>
          <p:cNvSpPr txBox="1">
            <a:spLocks noGrp="1"/>
          </p:cNvSpPr>
          <p:nvPr>
            <p:ph type="title"/>
          </p:nvPr>
        </p:nvSpPr>
        <p:spPr>
          <a:xfrm>
            <a:off x="677334" y="411815"/>
            <a:ext cx="8596668" cy="64504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How to help students: STARFISH</a:t>
            </a:r>
            <a:endParaRPr/>
          </a:p>
        </p:txBody>
      </p:sp>
      <p:sp>
        <p:nvSpPr>
          <p:cNvPr id="203" name="Google Shape;203;p9"/>
          <p:cNvSpPr txBox="1">
            <a:spLocks noGrp="1"/>
          </p:cNvSpPr>
          <p:nvPr>
            <p:ph type="body" idx="1"/>
          </p:nvPr>
        </p:nvSpPr>
        <p:spPr>
          <a:xfrm>
            <a:off x="677334" y="3870250"/>
            <a:ext cx="8596668" cy="2690347"/>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440"/>
              <a:buChar char="►"/>
            </a:pPr>
            <a:r>
              <a:rPr lang="en-US"/>
              <a:t>Starfish is a retention program, accessible through Canvas, that allows instructors to, among other things, connect struggling students with tutoring, academic advising, and counseling. </a:t>
            </a:r>
            <a:r>
              <a:rPr lang="en-US" b="1">
                <a:solidFill>
                  <a:srgbClr val="FF0000"/>
                </a:solidFill>
              </a:rPr>
              <a:t>Starfish Early Alert will be active as of </a:t>
            </a:r>
            <a:r>
              <a:rPr lang="en-US" b="1">
                <a:solidFill>
                  <a:srgbClr val="FF0000"/>
                </a:solidFill>
                <a:highlight>
                  <a:srgbClr val="FFF2CC"/>
                </a:highlight>
              </a:rPr>
              <a:t>January 30, 2023, </a:t>
            </a:r>
            <a:r>
              <a:rPr lang="en-US" b="1">
                <a:solidFill>
                  <a:srgbClr val="FF0000"/>
                </a:solidFill>
              </a:rPr>
              <a:t>to allow you to use the networking abilities to help students.</a:t>
            </a:r>
            <a:endParaRPr/>
          </a:p>
          <a:p>
            <a:pPr marL="342900" lvl="0" indent="-342900" algn="l" rtl="0">
              <a:spcBef>
                <a:spcPts val="1000"/>
              </a:spcBef>
              <a:spcAft>
                <a:spcPts val="0"/>
              </a:spcAft>
              <a:buSzPts val="1440"/>
              <a:buChar char="►"/>
            </a:pPr>
            <a:r>
              <a:rPr lang="en-US"/>
              <a:t>Starfish allows you to send kudos to students who are showing progress as well.</a:t>
            </a:r>
            <a:endParaRPr/>
          </a:p>
          <a:p>
            <a:pPr marL="342900" lvl="0" indent="-342900" algn="l" rtl="0">
              <a:spcBef>
                <a:spcPts val="1000"/>
              </a:spcBef>
              <a:spcAft>
                <a:spcPts val="0"/>
              </a:spcAft>
              <a:buSzPts val="1440"/>
              <a:buChar char="►"/>
            </a:pPr>
            <a:r>
              <a:rPr lang="en-US"/>
              <a:t>For help using Starfish, contact </a:t>
            </a:r>
            <a:r>
              <a:rPr lang="en-US" u="sng">
                <a:solidFill>
                  <a:srgbClr val="0070C0"/>
                </a:solidFill>
                <a:hlinkClick r:id="rId3">
                  <a:extLst>
                    <a:ext uri="{A12FA001-AC4F-418D-AE19-62706E023703}">
                      <ahyp:hlinkClr xmlns:ahyp="http://schemas.microsoft.com/office/drawing/2018/hyperlinkcolor" val="tx"/>
                    </a:ext>
                  </a:extLst>
                </a:hlinkClick>
              </a:rPr>
              <a:t>starfishassistance@tmcc.edu</a:t>
            </a:r>
            <a:r>
              <a:rPr lang="en-US">
                <a:solidFill>
                  <a:srgbClr val="0070C0"/>
                </a:solidFill>
              </a:rPr>
              <a:t> </a:t>
            </a:r>
            <a:r>
              <a:rPr lang="en-US"/>
              <a:t>and for technical issues contact </a:t>
            </a:r>
            <a:r>
              <a:rPr lang="en-US" u="sng">
                <a:solidFill>
                  <a:srgbClr val="0070C0"/>
                </a:solidFill>
                <a:hlinkClick r:id="rId4">
                  <a:extLst>
                    <a:ext uri="{A12FA001-AC4F-418D-AE19-62706E023703}">
                      <ahyp:hlinkClr xmlns:ahyp="http://schemas.microsoft.com/office/drawing/2018/hyperlinkcolor" val="tx"/>
                    </a:ext>
                  </a:extLst>
                </a:hlinkClick>
              </a:rPr>
              <a:t>HelpDesk@tmcc.edu</a:t>
            </a:r>
            <a:endParaRPr>
              <a:solidFill>
                <a:srgbClr val="0070C0"/>
              </a:solidFill>
            </a:endParaRPr>
          </a:p>
        </p:txBody>
      </p:sp>
      <p:pic>
        <p:nvPicPr>
          <p:cNvPr id="204" name="Google Shape;204;p9"/>
          <p:cNvPicPr preferRelativeResize="0"/>
          <p:nvPr/>
        </p:nvPicPr>
        <p:blipFill rotWithShape="1">
          <a:blip r:embed="rId5">
            <a:alphaModFix/>
          </a:blip>
          <a:srcRect/>
          <a:stretch/>
        </p:blipFill>
        <p:spPr>
          <a:xfrm>
            <a:off x="1903855" y="1149103"/>
            <a:ext cx="6143625" cy="2628900"/>
          </a:xfrm>
          <a:prstGeom prst="rect">
            <a:avLst/>
          </a:prstGeom>
          <a:noFill/>
          <a:ln>
            <a:noFill/>
          </a:ln>
        </p:spPr>
      </p:pic>
      <p:sp>
        <p:nvSpPr>
          <p:cNvPr id="205" name="Google Shape;205;p9"/>
          <p:cNvSpPr/>
          <p:nvPr/>
        </p:nvSpPr>
        <p:spPr>
          <a:xfrm>
            <a:off x="1983754" y="1811045"/>
            <a:ext cx="5455733" cy="932155"/>
          </a:xfrm>
          <a:prstGeom prst="rect">
            <a:avLst/>
          </a:prstGeom>
          <a:noFill/>
          <a:ln w="19050" cap="rnd"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876</Words>
  <Application>Microsoft Office PowerPoint</Application>
  <PresentationFormat>Widescreen</PresentationFormat>
  <Paragraphs>57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Noto Sans Symbols</vt:lpstr>
      <vt:lpstr>Trebuchet MS</vt:lpstr>
      <vt:lpstr>Facet</vt:lpstr>
      <vt:lpstr>TMCC Admissions &amp; Records</vt:lpstr>
      <vt:lpstr>Check Class Rosters in MyTMCC/PeopleSoft Throughout Term</vt:lpstr>
      <vt:lpstr>How to check your class roster</vt:lpstr>
      <vt:lpstr>PowerPoint Presentation</vt:lpstr>
      <vt:lpstr>PowerPoint Presentation</vt:lpstr>
      <vt:lpstr>PowerPoint Presentation</vt:lpstr>
      <vt:lpstr>Forms are available on the TMCC website&gt;Admissions and Records&gt;Faculty/Staff Resources</vt:lpstr>
      <vt:lpstr>Two-Factor Authentication needed for Grade Change and Administrative Withdrawal Forms</vt:lpstr>
      <vt:lpstr>How to help students: STARFISH</vt:lpstr>
      <vt:lpstr>Grade Rosters</vt:lpstr>
      <vt:lpstr>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TMCC Admissions &amp; Records</dc:title>
  <dc:creator>Carole A Chouinard</dc:creator>
  <cp:lastModifiedBy>Gwendolyn Raubolt</cp:lastModifiedBy>
  <cp:revision>1</cp:revision>
  <dcterms:created xsi:type="dcterms:W3CDTF">2017-01-10T17:08:46Z</dcterms:created>
  <dcterms:modified xsi:type="dcterms:W3CDTF">2023-01-23T22:05:48Z</dcterms:modified>
</cp:coreProperties>
</file>